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3" d="100"/>
          <a:sy n="63" d="100"/>
        </p:scale>
        <p:origin x="4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6446C7-4CEE-4EDB-8009-A76B81FF954C}" type="datetimeFigureOut">
              <a:rPr lang="en-US" smtClean="0"/>
              <a:t>4/9/2019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3A303-F604-4B1D-893F-010416007BAA}" type="slidenum">
              <a:rPr lang="en-US" smtClean="0"/>
              <a:t>‹#›</a:t>
            </a:fld>
            <a:endParaRPr lang="en-US"/>
          </a:p>
        </p:txBody>
      </p:sp>
    </p:spTree>
    <p:extLst>
      <p:ext uri="{BB962C8B-B14F-4D97-AF65-F5344CB8AC3E}">
        <p14:creationId xmlns:p14="http://schemas.microsoft.com/office/powerpoint/2010/main" val="778583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2C92D6-106F-40C9-8027-3C98592F7FF6}" type="datetime1">
              <a:rPr lang="en-US" smtClean="0"/>
              <a:t>4/9/2019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538848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14B99CA-ED46-4B53-988B-8FC8ADA7B0EF}" type="datetime1">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3062848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1C652C-F5AE-4B68-A75C-107283804D42}"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63670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519461-32C1-4B90-A516-CCB12F7F410A}"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645225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493B7E-B1D6-4389-BEBE-56D399238A53}"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907485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287850-96FD-4D37-ABB7-A4EFDE3776CB}"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2203605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731B4E-1BD0-4804-B4E5-503DB9BE3BB1}"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4242846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B3521-EE2A-42DC-96A3-9280DC44A75F}"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438971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B814B0-38E6-43A2-985E-00AA802453F8}"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365770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normAutofit/>
          </a:bodyPr>
          <a:lstStyle>
            <a:lvl1pPr>
              <a:defRPr sz="3600"/>
            </a:lvl1pPr>
            <a:lvl2pPr>
              <a:defRPr sz="3200"/>
            </a:lvl2pPr>
            <a:lvl3pPr>
              <a:defRPr sz="2800"/>
            </a:lvl3pPr>
            <a:lvl4pPr>
              <a:defRPr sz="2400"/>
            </a:lvl4pPr>
            <a:lvl5pPr>
              <a:defRPr sz="20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6E121-F999-4330-AC99-2C13759DAA12}"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290371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245CEB-10EE-4D30-A7EF-DAB2CDDE7AA0}" type="datetime1">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269209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F64328-ABE0-4B62-BBBC-C2B3594B93A8}" type="datetime1">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2623697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8BA7CF-660A-4485-8587-C2CC357A0C1E}" type="datetime1">
              <a:rPr lang="en-US" smtClean="0"/>
              <a:t>4/9/2019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9455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1395DB-802A-4A05-8B3A-A49219F57CE1}" type="datetime1">
              <a:rPr lang="en-US" smtClean="0"/>
              <a:t>4/9/2019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361552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6A97F-A975-4D23-93CA-4C22F2DD4C3E}" type="datetime1">
              <a:rPr lang="en-US" smtClean="0"/>
              <a:t>4/9/2019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39754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19EC71F-5833-47C1-B3CA-ED5623F4EFBC}" type="datetime1">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170502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93169A6-FEDD-4050-A62D-3F904247FCB1}" type="datetime1">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836D9-50E6-4C9A-816E-F74984323DB3}" type="slidenum">
              <a:rPr lang="en-US" smtClean="0"/>
              <a:t>‹#›</a:t>
            </a:fld>
            <a:endParaRPr lang="en-US"/>
          </a:p>
        </p:txBody>
      </p:sp>
    </p:spTree>
    <p:extLst>
      <p:ext uri="{BB962C8B-B14F-4D97-AF65-F5344CB8AC3E}">
        <p14:creationId xmlns:p14="http://schemas.microsoft.com/office/powerpoint/2010/main" val="35001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B5D09D3-4542-47F5-BA64-C775A3CBBC1D}" type="datetime1">
              <a:rPr lang="en-US" smtClean="0"/>
              <a:t>4/9/2019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B0836D9-50E6-4C9A-816E-F74984323DB3}" type="slidenum">
              <a:rPr lang="en-US" smtClean="0"/>
              <a:t>‹#›</a:t>
            </a:fld>
            <a:endParaRPr lang="en-US"/>
          </a:p>
        </p:txBody>
      </p:sp>
    </p:spTree>
    <p:extLst>
      <p:ext uri="{BB962C8B-B14F-4D97-AF65-F5344CB8AC3E}">
        <p14:creationId xmlns:p14="http://schemas.microsoft.com/office/powerpoint/2010/main" val="26337560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36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32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2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Law</a:t>
            </a:r>
            <a:br>
              <a:rPr lang="en-US" dirty="0" smtClean="0"/>
            </a:br>
            <a:r>
              <a:rPr lang="en-US" dirty="0" smtClean="0"/>
              <a:t>Ch. 8 Review Presentation</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6B0836D9-50E6-4C9A-816E-F74984323DB3}" type="slidenum">
              <a:rPr lang="en-US" smtClean="0"/>
              <a:t>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385" y="2008070"/>
            <a:ext cx="1575416" cy="1183095"/>
          </a:xfrm>
          <a:prstGeom prst="rect">
            <a:avLst/>
          </a:prstGeom>
        </p:spPr>
      </p:pic>
    </p:spTree>
    <p:extLst>
      <p:ext uri="{BB962C8B-B14F-4D97-AF65-F5344CB8AC3E}">
        <p14:creationId xmlns:p14="http://schemas.microsoft.com/office/powerpoint/2010/main" val="63438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5 elements necessary to succeed in a lawsuit for fraud.</a:t>
            </a:r>
            <a:endParaRPr lang="en-US" dirty="0"/>
          </a:p>
        </p:txBody>
      </p:sp>
      <p:sp>
        <p:nvSpPr>
          <p:cNvPr id="3" name="Content Placeholder 2"/>
          <p:cNvSpPr>
            <a:spLocks noGrp="1"/>
          </p:cNvSpPr>
          <p:nvPr>
            <p:ph idx="1"/>
          </p:nvPr>
        </p:nvSpPr>
        <p:spPr/>
        <p:txBody>
          <a:bodyPr/>
          <a:lstStyle/>
          <a:p>
            <a:r>
              <a:rPr lang="en-US" dirty="0"/>
              <a:t>T</a:t>
            </a:r>
            <a:r>
              <a:rPr lang="en-US" dirty="0" smtClean="0"/>
              <a: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63172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name for a mutual mistake is _____.</a:t>
            </a:r>
            <a:endParaRPr lang="en-US" dirty="0"/>
          </a:p>
        </p:txBody>
      </p:sp>
      <p:sp>
        <p:nvSpPr>
          <p:cNvPr id="3" name="Content Placeholder 2"/>
          <p:cNvSpPr>
            <a:spLocks noGrp="1"/>
          </p:cNvSpPr>
          <p:nvPr>
            <p:ph idx="1"/>
          </p:nvPr>
        </p:nvSpPr>
        <p:spPr/>
        <p:txBody>
          <a:bodyPr/>
          <a:lstStyle/>
          <a:p>
            <a:r>
              <a:rPr lang="en-US" dirty="0" smtClean="0"/>
              <a:t>Bilateral mistake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5411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Unfair and improper persuasive pressure exerted by one in a position of trust on another is called _____.</a:t>
            </a:r>
            <a:endParaRPr lang="en-US" dirty="0"/>
          </a:p>
        </p:txBody>
      </p:sp>
      <p:sp>
        <p:nvSpPr>
          <p:cNvPr id="3" name="Content Placeholder 2"/>
          <p:cNvSpPr>
            <a:spLocks noGrp="1"/>
          </p:cNvSpPr>
          <p:nvPr>
            <p:ph idx="1"/>
          </p:nvPr>
        </p:nvSpPr>
        <p:spPr/>
        <p:txBody>
          <a:bodyPr/>
          <a:lstStyle/>
          <a:p>
            <a:r>
              <a:rPr lang="en-US" dirty="0" smtClean="0"/>
              <a:t>Undue influence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25979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Fraud consists of false statements about a/an _____ fact.</a:t>
            </a:r>
            <a:endParaRPr lang="en-US" dirty="0"/>
          </a:p>
        </p:txBody>
      </p:sp>
      <p:sp>
        <p:nvSpPr>
          <p:cNvPr id="3" name="Content Placeholder 2"/>
          <p:cNvSpPr>
            <a:spLocks noGrp="1"/>
          </p:cNvSpPr>
          <p:nvPr>
            <p:ph idx="1"/>
          </p:nvPr>
        </p:nvSpPr>
        <p:spPr/>
        <p:txBody>
          <a:bodyPr/>
          <a:lstStyle/>
          <a:p>
            <a:r>
              <a:rPr lang="en-US" dirty="0" smtClean="0"/>
              <a:t>material</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37696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Overcoming the will of another by the use of force or by the threat of force or bodily harm is called _____.</a:t>
            </a:r>
            <a:endParaRPr lang="en-US" dirty="0"/>
          </a:p>
        </p:txBody>
      </p:sp>
      <p:sp>
        <p:nvSpPr>
          <p:cNvPr id="3" name="Content Placeholder 2"/>
          <p:cNvSpPr>
            <a:spLocks noGrp="1"/>
          </p:cNvSpPr>
          <p:nvPr>
            <p:ph idx="1"/>
          </p:nvPr>
        </p:nvSpPr>
        <p:spPr/>
        <p:txBody>
          <a:bodyPr/>
          <a:lstStyle/>
          <a:p>
            <a:r>
              <a:rPr lang="en-US" dirty="0" smtClean="0"/>
              <a:t>duress</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14</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42465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party injured by a defective agreement may avoid or _____.</a:t>
            </a:r>
            <a:endParaRPr lang="en-US" dirty="0"/>
          </a:p>
        </p:txBody>
      </p:sp>
      <p:sp>
        <p:nvSpPr>
          <p:cNvPr id="3" name="Content Placeholder 2"/>
          <p:cNvSpPr>
            <a:spLocks noGrp="1"/>
          </p:cNvSpPr>
          <p:nvPr>
            <p:ph idx="1"/>
          </p:nvPr>
        </p:nvSpPr>
        <p:spPr/>
        <p:txBody>
          <a:bodyPr/>
          <a:lstStyle/>
          <a:p>
            <a:r>
              <a:rPr lang="en-US" dirty="0" smtClean="0"/>
              <a:t>rescind</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23772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mistake made by one of the parties to a contract is a/an _____________.</a:t>
            </a:r>
            <a:endParaRPr lang="en-US" dirty="0"/>
          </a:p>
        </p:txBody>
      </p:sp>
      <p:sp>
        <p:nvSpPr>
          <p:cNvPr id="3" name="Content Placeholder 2"/>
          <p:cNvSpPr>
            <a:spLocks noGrp="1"/>
          </p:cNvSpPr>
          <p:nvPr>
            <p:ph idx="1"/>
          </p:nvPr>
        </p:nvSpPr>
        <p:spPr/>
        <p:txBody>
          <a:bodyPr/>
          <a:lstStyle/>
          <a:p>
            <a:r>
              <a:rPr lang="en-US" dirty="0" smtClean="0"/>
              <a:t>Unilateral mistake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97708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deliberate attempt to deceive a party to a contract about some material fact involved in the contract to induce that party to enter into a contract is called ____________.</a:t>
            </a:r>
            <a:endParaRPr lang="en-US" dirty="0"/>
          </a:p>
        </p:txBody>
      </p:sp>
      <p:sp>
        <p:nvSpPr>
          <p:cNvPr id="3" name="Content Placeholder 2"/>
          <p:cNvSpPr>
            <a:spLocks noGrp="1"/>
          </p:cNvSpPr>
          <p:nvPr>
            <p:ph idx="1"/>
          </p:nvPr>
        </p:nvSpPr>
        <p:spPr/>
        <p:txBody>
          <a:bodyPr/>
          <a:lstStyle/>
          <a:p>
            <a:r>
              <a:rPr lang="en-US" dirty="0" smtClean="0"/>
              <a:t>fraud</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14730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innocent statement of a supposed fact that turns out to be false is known as _____.</a:t>
            </a:r>
            <a:endParaRPr lang="en-US" dirty="0"/>
          </a:p>
        </p:txBody>
      </p:sp>
      <p:sp>
        <p:nvSpPr>
          <p:cNvPr id="3" name="Content Placeholder 2"/>
          <p:cNvSpPr>
            <a:spLocks noGrp="1"/>
          </p:cNvSpPr>
          <p:nvPr>
            <p:ph idx="1"/>
          </p:nvPr>
        </p:nvSpPr>
        <p:spPr/>
        <p:txBody>
          <a:bodyPr/>
          <a:lstStyle/>
          <a:p>
            <a:r>
              <a:rPr lang="en-US" dirty="0" smtClean="0"/>
              <a:t>misrepresentation</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55701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name for nondisclosure is ______.</a:t>
            </a:r>
            <a:endParaRPr lang="en-US" dirty="0"/>
          </a:p>
        </p:txBody>
      </p:sp>
      <p:sp>
        <p:nvSpPr>
          <p:cNvPr id="3" name="Content Placeholder 2"/>
          <p:cNvSpPr>
            <a:spLocks noGrp="1"/>
          </p:cNvSpPr>
          <p:nvPr>
            <p:ph idx="1"/>
          </p:nvPr>
        </p:nvSpPr>
        <p:spPr/>
        <p:txBody>
          <a:bodyPr/>
          <a:lstStyle/>
          <a:p>
            <a:r>
              <a:rPr lang="en-US" dirty="0" smtClean="0"/>
              <a:t>concealment</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19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49371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5 Elements of Fraud?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False Representation of Fact</a:t>
            </a:r>
          </a:p>
          <a:p>
            <a:r>
              <a:rPr lang="en-US" dirty="0"/>
              <a:t>False </a:t>
            </a:r>
            <a:r>
              <a:rPr lang="en-US" dirty="0" smtClean="0"/>
              <a:t>Representation known to be false</a:t>
            </a:r>
          </a:p>
          <a:p>
            <a:r>
              <a:rPr lang="en-US" dirty="0"/>
              <a:t>False </a:t>
            </a:r>
            <a:r>
              <a:rPr lang="en-US" dirty="0" smtClean="0"/>
              <a:t>Representation intended to be replied upon</a:t>
            </a:r>
          </a:p>
          <a:p>
            <a:r>
              <a:rPr lang="en-US" dirty="0"/>
              <a:t>False </a:t>
            </a:r>
            <a:r>
              <a:rPr lang="en-US" dirty="0" smtClean="0"/>
              <a:t>Representation actually relied upon</a:t>
            </a:r>
          </a:p>
          <a:p>
            <a:r>
              <a:rPr lang="en-US" dirty="0" smtClean="0"/>
              <a:t>Resulting loss</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907903"/>
            <a:ext cx="758035" cy="569264"/>
          </a:xfrm>
          <a:prstGeom prst="rect">
            <a:avLst/>
          </a:prstGeom>
        </p:spPr>
      </p:pic>
    </p:spTree>
    <p:extLst>
      <p:ext uri="{BB962C8B-B14F-4D97-AF65-F5344CB8AC3E}">
        <p14:creationId xmlns:p14="http://schemas.microsoft.com/office/powerpoint/2010/main" val="220103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threat of a business nature to cause another, without real consent, to enter a contract is called ___________.</a:t>
            </a:r>
            <a:endParaRPr lang="en-US" dirty="0"/>
          </a:p>
        </p:txBody>
      </p:sp>
      <p:sp>
        <p:nvSpPr>
          <p:cNvPr id="3" name="Content Placeholder 2"/>
          <p:cNvSpPr>
            <a:spLocks noGrp="1"/>
          </p:cNvSpPr>
          <p:nvPr>
            <p:ph idx="1"/>
          </p:nvPr>
        </p:nvSpPr>
        <p:spPr/>
        <p:txBody>
          <a:bodyPr/>
          <a:lstStyle/>
          <a:p>
            <a:r>
              <a:rPr lang="en-US" dirty="0" smtClean="0"/>
              <a:t>Economic duress</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2551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only agreements that can be called defective are those that involve mistakes?</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261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people sign a written agreement without reading them, they are not bound.</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65520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mistake as to the identity of a party may cause a contract to be voidable.</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12437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both parties are mistaken about some important fact, neither party may void the contract.</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24</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0826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People who cannot read English will not be bound to the terms of a contract written in English.</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07412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person who makes an innocent misrepresentation of fact while entering into a contract is bound by that contract.</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97914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order to bring suit for fraud, the party who was wronged need not suffer damages.</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84217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Agreements made under duress are either void or voidable.</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64768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Undue influence usually involves a threat.</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29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76308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Parties to an agreement may enter into it either voluntarily or under duress?</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68827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a person pays no attention to a misrepresentation, he or she cannot win a lawsuit for fraud.</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98625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160" y="1379374"/>
            <a:ext cx="8930747" cy="2110382"/>
          </a:xfrm>
        </p:spPr>
        <p:txBody>
          <a:bodyPr>
            <a:normAutofit fontScale="90000"/>
          </a:bodyPr>
          <a:lstStyle/>
          <a:p>
            <a:pPr algn="l"/>
            <a:r>
              <a:rPr lang="en-US" dirty="0" smtClean="0"/>
              <a:t>Betty Dodge contracted to sell her CD player to Janet Austin.  Unknown to either of them, the CD player had been destroyed in a storehouse fire the night before.  Are they bound by the contract?</a:t>
            </a:r>
            <a:endParaRPr lang="en-US" dirty="0"/>
          </a:p>
        </p:txBody>
      </p:sp>
      <p:sp>
        <p:nvSpPr>
          <p:cNvPr id="3" name="Text Placeholder 2"/>
          <p:cNvSpPr>
            <a:spLocks noGrp="1"/>
          </p:cNvSpPr>
          <p:nvPr>
            <p:ph type="body" idx="1"/>
          </p:nvPr>
        </p:nvSpPr>
        <p:spPr>
          <a:xfrm>
            <a:off x="2758891" y="3555071"/>
            <a:ext cx="8930748" cy="860400"/>
          </a:xfrm>
        </p:spPr>
        <p:txBody>
          <a:bodyPr>
            <a:noAutofit/>
          </a:bodyPr>
          <a:lstStyle/>
          <a:p>
            <a:pPr algn="l">
              <a:spcBef>
                <a:spcPts val="0"/>
              </a:spcBef>
              <a:spcAft>
                <a:spcPts val="0"/>
              </a:spcAft>
            </a:pPr>
            <a:r>
              <a:rPr lang="en-US" dirty="0" smtClean="0"/>
              <a:t>No</a:t>
            </a:r>
          </a:p>
          <a:p>
            <a:pPr algn="l">
              <a:spcBef>
                <a:spcPts val="0"/>
              </a:spcBef>
              <a:spcAft>
                <a:spcPts val="0"/>
              </a:spcAft>
            </a:pPr>
            <a:r>
              <a:rPr lang="en-US" dirty="0" smtClean="0"/>
              <a:t>A mutual mistake as to the existence of the subject matter prevents a genuine agreement and no contract results.</a:t>
            </a:r>
          </a:p>
          <a:p>
            <a:pPr algn="l"/>
            <a:r>
              <a:rPr lang="en-US" dirty="0" smtClean="0"/>
              <a:t>Impossibility of performance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4779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3862" y="1659293"/>
            <a:ext cx="8930747" cy="2110382"/>
          </a:xfrm>
        </p:spPr>
        <p:txBody>
          <a:bodyPr>
            <a:normAutofit fontScale="90000"/>
          </a:bodyPr>
          <a:lstStyle/>
          <a:p>
            <a:pPr algn="l"/>
            <a:r>
              <a:rPr lang="en-US" dirty="0" smtClean="0"/>
              <a:t>In selling a desk, Jim Gilmore represented it as being made of mahogany.  The buyer, Bill </a:t>
            </a:r>
            <a:r>
              <a:rPr lang="en-US" dirty="0" err="1" smtClean="0"/>
              <a:t>Coultas</a:t>
            </a:r>
            <a:r>
              <a:rPr lang="en-US" dirty="0" smtClean="0"/>
              <a:t>, checked the desk before buying it and discovered that it was made of pine.  He bought it anyway. Mary </a:t>
            </a:r>
            <a:r>
              <a:rPr lang="en-US" dirty="0" err="1" smtClean="0"/>
              <a:t>Coultas</a:t>
            </a:r>
            <a:r>
              <a:rPr lang="en-US" dirty="0" smtClean="0"/>
              <a:t> later avoided the contract on grounds of fraud?</a:t>
            </a:r>
            <a:endParaRPr lang="en-US" dirty="0"/>
          </a:p>
        </p:txBody>
      </p:sp>
      <p:sp>
        <p:nvSpPr>
          <p:cNvPr id="3" name="Text Placeholder 2"/>
          <p:cNvSpPr>
            <a:spLocks noGrp="1"/>
          </p:cNvSpPr>
          <p:nvPr>
            <p:ph type="body" idx="1"/>
          </p:nvPr>
        </p:nvSpPr>
        <p:spPr>
          <a:xfrm>
            <a:off x="2416628" y="3648834"/>
            <a:ext cx="9954144" cy="860400"/>
          </a:xfrm>
        </p:spPr>
        <p:txBody>
          <a:bodyPr>
            <a:noAutofit/>
          </a:bodyPr>
          <a:lstStyle/>
          <a:p>
            <a:pPr algn="l">
              <a:spcBef>
                <a:spcPts val="0"/>
              </a:spcBef>
              <a:spcAft>
                <a:spcPts val="0"/>
              </a:spcAft>
            </a:pPr>
            <a:r>
              <a:rPr lang="en-US" dirty="0" smtClean="0"/>
              <a:t>No</a:t>
            </a:r>
          </a:p>
          <a:p>
            <a:pPr algn="l">
              <a:spcBef>
                <a:spcPts val="0"/>
              </a:spcBef>
              <a:spcAft>
                <a:spcPts val="0"/>
              </a:spcAft>
            </a:pPr>
            <a:r>
              <a:rPr lang="en-US" dirty="0" smtClean="0"/>
              <a:t>A person may avoid a contract on the grounds of fraud if he or she actually relied on the fraudulent information as truth and was influenced by it to his or her injury</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413351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Judy D’Angelo, thinking that Roy Peterson’s watch was worth $150, agreed to buy it from him for $75.  Peterson had said nothing about the value of the watch.  D’Angelo later learned that it was worth $50.  Dan D’Angelo get out of the contract?</a:t>
            </a:r>
            <a:endParaRPr lang="en-US" dirty="0"/>
          </a:p>
        </p:txBody>
      </p:sp>
      <p:sp>
        <p:nvSpPr>
          <p:cNvPr id="3" name="Text Placeholder 2"/>
          <p:cNvSpPr>
            <a:spLocks noGrp="1"/>
          </p:cNvSpPr>
          <p:nvPr>
            <p:ph type="body" idx="1"/>
          </p:nvPr>
        </p:nvSpPr>
        <p:spPr>
          <a:xfrm>
            <a:off x="3178768" y="4777381"/>
            <a:ext cx="8930748" cy="860400"/>
          </a:xfrm>
        </p:spPr>
        <p:txBody>
          <a:bodyPr>
            <a:noAutofit/>
          </a:bodyPr>
          <a:lstStyle/>
          <a:p>
            <a:pPr algn="l">
              <a:spcBef>
                <a:spcPts val="0"/>
              </a:spcBef>
              <a:spcAft>
                <a:spcPts val="0"/>
              </a:spcAft>
            </a:pPr>
            <a:r>
              <a:rPr lang="en-US" dirty="0" smtClean="0"/>
              <a:t>No</a:t>
            </a:r>
          </a:p>
          <a:p>
            <a:pPr algn="l">
              <a:spcBef>
                <a:spcPts val="0"/>
              </a:spcBef>
              <a:spcAft>
                <a:spcPts val="0"/>
              </a:spcAft>
            </a:pPr>
            <a:r>
              <a:rPr lang="en-US" dirty="0" smtClean="0"/>
              <a:t>A person cannot get out of a contract because of a unilateral mistake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28734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658" y="1911220"/>
            <a:ext cx="8930747" cy="2110382"/>
          </a:xfrm>
        </p:spPr>
        <p:txBody>
          <a:bodyPr>
            <a:normAutofit fontScale="90000"/>
          </a:bodyPr>
          <a:lstStyle/>
          <a:p>
            <a:pPr algn="l"/>
            <a:r>
              <a:rPr lang="en-US" dirty="0" smtClean="0"/>
              <a:t>Claudette </a:t>
            </a:r>
            <a:r>
              <a:rPr lang="en-US" dirty="0" err="1" smtClean="0"/>
              <a:t>Germais</a:t>
            </a:r>
            <a:r>
              <a:rPr lang="en-US" dirty="0" smtClean="0"/>
              <a:t> was forced </a:t>
            </a:r>
            <a:r>
              <a:rPr lang="en-US" dirty="0" smtClean="0"/>
              <a:t>at gunpoint </a:t>
            </a:r>
            <a:r>
              <a:rPr lang="en-US" dirty="0"/>
              <a:t>to sign a paper promising to pay Arthur Coles $1,000 one year from that date.  Coles </a:t>
            </a:r>
            <a:r>
              <a:rPr lang="en-US" dirty="0" smtClean="0"/>
              <a:t>sold the paper to a bank </a:t>
            </a:r>
            <a:r>
              <a:rPr lang="en-US" dirty="0" smtClean="0"/>
              <a:t>for $900.  A year later, the bank demanded that </a:t>
            </a:r>
            <a:r>
              <a:rPr lang="en-US" dirty="0" err="1" smtClean="0"/>
              <a:t>Germais</a:t>
            </a:r>
            <a:r>
              <a:rPr lang="en-US" dirty="0" smtClean="0"/>
              <a:t> pay it $1,000.  Must she do so?</a:t>
            </a:r>
            <a:endParaRPr lang="en-US" dirty="0"/>
          </a:p>
        </p:txBody>
      </p:sp>
      <p:sp>
        <p:nvSpPr>
          <p:cNvPr id="3" name="Text Placeholder 2"/>
          <p:cNvSpPr>
            <a:spLocks noGrp="1"/>
          </p:cNvSpPr>
          <p:nvPr>
            <p:ph type="body" idx="1"/>
          </p:nvPr>
        </p:nvSpPr>
        <p:spPr>
          <a:xfrm>
            <a:off x="2861527" y="4092038"/>
            <a:ext cx="9619722" cy="860400"/>
          </a:xfrm>
        </p:spPr>
        <p:txBody>
          <a:bodyPr>
            <a:noAutofit/>
          </a:bodyPr>
          <a:lstStyle/>
          <a:p>
            <a:pPr algn="l">
              <a:spcBef>
                <a:spcPts val="0"/>
              </a:spcBef>
              <a:spcAft>
                <a:spcPts val="0"/>
              </a:spcAft>
            </a:pPr>
            <a:r>
              <a:rPr lang="en-US" dirty="0" smtClean="0"/>
              <a:t>No</a:t>
            </a:r>
          </a:p>
          <a:p>
            <a:pPr algn="l">
              <a:spcBef>
                <a:spcPts val="0"/>
              </a:spcBef>
              <a:spcAft>
                <a:spcPts val="0"/>
              </a:spcAft>
            </a:pPr>
            <a:r>
              <a:rPr lang="en-US" dirty="0" smtClean="0"/>
              <a:t>The threat of physical harm is duress. An agreement entered into because of duress if voidable.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34</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36464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Juan Santiago bought a used car from Peter Mancuso after Mancuso told him that he had completely rebuilt the engine about three months earlier.  Soon after buying the car, Santiago learned that the engine had never been rebuilt and was in poor condition.  Can Santiago get his money back from Mancuso?</a:t>
            </a:r>
            <a:endParaRPr lang="en-US" dirty="0"/>
          </a:p>
        </p:txBody>
      </p:sp>
      <p:sp>
        <p:nvSpPr>
          <p:cNvPr id="3" name="Text Placeholder 2"/>
          <p:cNvSpPr>
            <a:spLocks noGrp="1"/>
          </p:cNvSpPr>
          <p:nvPr>
            <p:ph type="body" idx="1"/>
          </p:nvPr>
        </p:nvSpPr>
        <p:spPr>
          <a:xfrm>
            <a:off x="3051111" y="4643750"/>
            <a:ext cx="9377265" cy="2015305"/>
          </a:xfrm>
        </p:spPr>
        <p:txBody>
          <a:bodyPr>
            <a:noAutofit/>
          </a:bodyPr>
          <a:lstStyle/>
          <a:p>
            <a:pPr algn="l">
              <a:spcBef>
                <a:spcPts val="0"/>
              </a:spcBef>
              <a:spcAft>
                <a:spcPts val="0"/>
              </a:spcAft>
            </a:pPr>
            <a:r>
              <a:rPr lang="en-US" dirty="0" smtClean="0"/>
              <a:t>Yes</a:t>
            </a:r>
          </a:p>
          <a:p>
            <a:pPr algn="l">
              <a:spcBef>
                <a:spcPts val="0"/>
              </a:spcBef>
              <a:spcAft>
                <a:spcPts val="0"/>
              </a:spcAft>
            </a:pPr>
            <a:r>
              <a:rPr lang="en-US" dirty="0" smtClean="0"/>
              <a:t>All 5 elements of fraud were present in this transaction.</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35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67244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contract that is considered voidable gives a person the right to cancel it if they choose.</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4</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39525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Undue influence is when someone threatens a person’s child if they don’t sign an agreement.</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33259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Duress is when someone is stressed out and is ready to declare bankruptcy.</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210623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Innocent Misrepresentation is when the person making an agreement honestly believes it to be true, but it really is not true.</a:t>
            </a:r>
            <a:endParaRPr lang="en-US" dirty="0"/>
          </a:p>
        </p:txBody>
      </p:sp>
      <p:sp>
        <p:nvSpPr>
          <p:cNvPr id="3" name="Content Placeholder 2"/>
          <p:cNvSpPr>
            <a:spLocks noGrp="1"/>
          </p:cNvSpPr>
          <p:nvPr>
            <p:ph idx="1"/>
          </p:nvPr>
        </p:nvSpPr>
        <p:spPr/>
        <p:txBody>
          <a:bodyPr/>
          <a:lstStyle/>
          <a:p>
            <a:r>
              <a:rPr lang="en-US" dirty="0" smtClean="0"/>
              <a:t>True</a:t>
            </a:r>
          </a:p>
          <a:p>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3193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a contract is fraudulent the individual only has 2 choices.  These choices are to cancel the contract and to sue for punitive damages.</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156290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Punitive damages consists of the money a person loses out on in a lawsuit.</a:t>
            </a:r>
            <a:endParaRPr lang="en-US" dirty="0"/>
          </a:p>
        </p:txBody>
      </p:sp>
      <p:sp>
        <p:nvSpPr>
          <p:cNvPr id="3" name="Content Placeholder 2"/>
          <p:cNvSpPr>
            <a:spLocks noGrp="1"/>
          </p:cNvSpPr>
          <p:nvPr>
            <p:ph idx="1"/>
          </p:nvPr>
        </p:nvSpPr>
        <p:spPr/>
        <p:txBody>
          <a:bodyPr/>
          <a:lstStyle/>
          <a:p>
            <a:r>
              <a:rPr lang="en-US" dirty="0" smtClean="0"/>
              <a:t>False</a:t>
            </a:r>
            <a:endParaRPr lang="en-US" dirty="0"/>
          </a:p>
        </p:txBody>
      </p:sp>
      <p:sp>
        <p:nvSpPr>
          <p:cNvPr id="4" name="Slide Number Placeholder 3"/>
          <p:cNvSpPr>
            <a:spLocks noGrp="1"/>
          </p:cNvSpPr>
          <p:nvPr>
            <p:ph type="sldNum" sz="quarter" idx="12"/>
          </p:nvPr>
        </p:nvSpPr>
        <p:spPr/>
        <p:txBody>
          <a:bodyPr/>
          <a:lstStyle/>
          <a:p>
            <a:fld id="{6B0836D9-50E6-4C9A-816E-F74984323DB3}" type="slidenum">
              <a:rPr lang="en-US" smtClean="0"/>
              <a:t>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4" y="4898572"/>
            <a:ext cx="758035" cy="569264"/>
          </a:xfrm>
          <a:prstGeom prst="rect">
            <a:avLst/>
          </a:prstGeom>
        </p:spPr>
      </p:pic>
    </p:spTree>
    <p:extLst>
      <p:ext uri="{BB962C8B-B14F-4D97-AF65-F5344CB8AC3E}">
        <p14:creationId xmlns:p14="http://schemas.microsoft.com/office/powerpoint/2010/main" val="376606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68</TotalTime>
  <Words>908</Words>
  <Application>Microsoft Office PowerPoint</Application>
  <PresentationFormat>Widescreen</PresentationFormat>
  <Paragraphs>114</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Corbel</vt:lpstr>
      <vt:lpstr>Parallax</vt:lpstr>
      <vt:lpstr>Business Law Ch. 8 Review Presentation</vt:lpstr>
      <vt:lpstr>What are the 5 Elements of Fraud?</vt:lpstr>
      <vt:lpstr>Parties to an agreement may enter into it either voluntarily or under duress?</vt:lpstr>
      <vt:lpstr>A contract that is considered voidable gives a person the right to cancel it if they choose.</vt:lpstr>
      <vt:lpstr>Undue influence is when someone threatens a person’s child if they don’t sign an agreement.</vt:lpstr>
      <vt:lpstr>Duress is when someone is stressed out and is ready to declare bankruptcy.</vt:lpstr>
      <vt:lpstr>Innocent Misrepresentation is when the person making an agreement honestly believes it to be true, but it really is not true.</vt:lpstr>
      <vt:lpstr>If a contract is fraudulent the individual only has 2 choices.  These choices are to cancel the contract and to sue for punitive damages.</vt:lpstr>
      <vt:lpstr>Punitive damages consists of the money a person loses out on in a lawsuit.</vt:lpstr>
      <vt:lpstr>There are 5 elements necessary to succeed in a lawsuit for fraud.</vt:lpstr>
      <vt:lpstr>Another name for a mutual mistake is _____.</vt:lpstr>
      <vt:lpstr>Unfair and improper persuasive pressure exerted by one in a position of trust on another is called _____.</vt:lpstr>
      <vt:lpstr>Fraud consists of false statements about a/an _____ fact.</vt:lpstr>
      <vt:lpstr>Overcoming the will of another by the use of force or by the threat of force or bodily harm is called _____.</vt:lpstr>
      <vt:lpstr>The party injured by a defective agreement may avoid or _____.</vt:lpstr>
      <vt:lpstr>A mistake made by one of the parties to a contract is a/an _____________.</vt:lpstr>
      <vt:lpstr>A deliberate attempt to deceive a party to a contract about some material fact involved in the contract to induce that party to enter into a contract is called ____________.</vt:lpstr>
      <vt:lpstr>An innocent statement of a supposed fact that turns out to be false is known as _____.</vt:lpstr>
      <vt:lpstr>Another name for nondisclosure is ______.</vt:lpstr>
      <vt:lpstr>A threat of a business nature to cause another, without real consent, to enter a contract is called ___________.</vt:lpstr>
      <vt:lpstr>The only agreements that can be called defective are those that involve mistakes?</vt:lpstr>
      <vt:lpstr>If people sign a written agreement without reading them, they are not bound.</vt:lpstr>
      <vt:lpstr>A mistake as to the identity of a party may cause a contract to be voidable.</vt:lpstr>
      <vt:lpstr>When both parties are mistaken about some important fact, neither party may void the contract.</vt:lpstr>
      <vt:lpstr>People who cannot read English will not be bound to the terms of a contract written in English.</vt:lpstr>
      <vt:lpstr>A person who makes an innocent misrepresentation of fact while entering into a contract is bound by that contract.</vt:lpstr>
      <vt:lpstr>In order to bring suit for fraud, the party who was wronged need not suffer damages.</vt:lpstr>
      <vt:lpstr>Agreements made under duress are either void or voidable.</vt:lpstr>
      <vt:lpstr>Undue influence usually involves a threat.</vt:lpstr>
      <vt:lpstr>If a person pays no attention to a misrepresentation, he or she cannot win a lawsuit for fraud.</vt:lpstr>
      <vt:lpstr>Betty Dodge contracted to sell her CD player to Janet Austin.  Unknown to either of them, the CD player had been destroyed in a storehouse fire the night before.  Are they bound by the contract?</vt:lpstr>
      <vt:lpstr>In selling a desk, Jim Gilmore represented it as being made of mahogany.  The buyer, Bill Coultas, checked the desk before buying it and discovered that it was made of pine.  He bought it anyway. Mary Coultas later avoided the contract on grounds of fraud?</vt:lpstr>
      <vt:lpstr>Judy D’Angelo, thinking that Roy Peterson’s watch was worth $150, agreed to buy it from him for $75.  Peterson had said nothing about the value of the watch.  D’Angelo later learned that it was worth $50.  Dan D’Angelo get out of the contract?</vt:lpstr>
      <vt:lpstr>Claudette Germais was forced at gunpoint to sign a paper promising to pay Arthur Coles $1,000 one year from that date.  Coles sold the paper to a bank for $900.  A year later, the bank demanded that Germais pay it $1,000.  Must she do so?</vt:lpstr>
      <vt:lpstr>Juan Santiago bought a used car from Peter Mancuso after Mancuso told him that he had completely rebuilt the engine about three months earlier.  Soon after buying the car, Santiago learned that the engine had never been rebuilt and was in poor condition.  Can Santiago get his money back from Mancuso?</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Ellsworth, Tricia</dc:creator>
  <cp:lastModifiedBy>Ellsworth, Tricia</cp:lastModifiedBy>
  <cp:revision>54</cp:revision>
  <dcterms:created xsi:type="dcterms:W3CDTF">2019-04-05T11:57:01Z</dcterms:created>
  <dcterms:modified xsi:type="dcterms:W3CDTF">2019-04-09T18:06:14Z</dcterms:modified>
</cp:coreProperties>
</file>